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Source Code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A7C0A1-8C72-4A2F-9988-F30ACA414A3F}">
  <a:tblStyle styleId="{67A7C0A1-8C72-4A2F-9988-F30ACA414A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CodePr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ourceCodePro-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SourceCodePr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1cda9f15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1cda9f15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6fe0f6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26fe0f6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6fe0f61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6fe0f61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6fe0f61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6fe0f61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6fe0f61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6fe0f61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6fe0f6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6fe0f6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26fe0f61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26fe0f61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26fe0f61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26fe0f61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26fe0f61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26fe0f61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26fe0f61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26fe0f61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ae81b7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ae81b7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6fe0f61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6fe0f61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26fe0f61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26fe0f61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26fe0f61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26fe0f61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26fe0f61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26fe0f61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26fe0f61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26fe0f61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330302e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330302e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26fe0f61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26fe0f61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1ae81b73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1ae81b73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ae81b73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ae81b73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6fe0f61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6fe0f61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1ae81b738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1ae81b73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1cda9f1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1cda9f1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1cda9f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1cda9f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1cda9f15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1cda9f15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Relationship Id="rId6" Type="http://schemas.openxmlformats.org/officeDocument/2006/relationships/hyperlink" Target="http://qt.developpez.com/doc/4.7/qthread/#priority-enum" TargetMode="External"/><Relationship Id="rId7" Type="http://schemas.openxmlformats.org/officeDocument/2006/relationships/hyperlink" Target="http://qt.developpez.com/doc/4.7/qthread/#priority-enu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2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50" y="0"/>
            <a:ext cx="9144000" cy="9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ROV’NET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50" y="4566025"/>
            <a:ext cx="9144000" cy="5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Bonnet Anthony 		 BTS SN-IR		     </a:t>
            </a:r>
            <a:r>
              <a:rPr lang="fr"/>
              <a:t>S</a:t>
            </a:r>
            <a:r>
              <a:rPr lang="fr"/>
              <a:t>ESSION 2020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1624013"/>
            <a:ext cx="11239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908275" y="0"/>
            <a:ext cx="7235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LOGICIELLE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17444" r="0" t="20716"/>
          <a:stretch/>
        </p:blipFill>
        <p:spPr>
          <a:xfrm>
            <a:off x="2217875" y="651600"/>
            <a:ext cx="6926099" cy="44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Architecture logicielle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DÉMARRER</a:t>
            </a:r>
            <a:r>
              <a:rPr lang="fr"/>
              <a:t> UNE CAMPAGNE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75" y="572700"/>
            <a:ext cx="6921300" cy="45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0" l="10136" r="0" t="10257"/>
          <a:stretch/>
        </p:blipFill>
        <p:spPr>
          <a:xfrm>
            <a:off x="2222675" y="592938"/>
            <a:ext cx="6921299" cy="45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0" l="7621" r="4574" t="14478"/>
          <a:stretch/>
        </p:blipFill>
        <p:spPr>
          <a:xfrm>
            <a:off x="2222675" y="843061"/>
            <a:ext cx="6921299" cy="345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6">
            <a:alphaModFix/>
          </a:blip>
          <a:srcRect b="0" l="29537" r="0" t="44699"/>
          <a:stretch/>
        </p:blipFill>
        <p:spPr>
          <a:xfrm>
            <a:off x="2222674" y="951100"/>
            <a:ext cx="6921301" cy="34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Démarrer une campagne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DÉMARRER UNE CAMPAGNE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100" y="572700"/>
            <a:ext cx="6868875" cy="45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Démarrer une campagne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DÉMARRER UNE CAMPAGNE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138" y="680250"/>
            <a:ext cx="4747976" cy="4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Démarrer une campagne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DÉMARRER UNE CAMPAGNE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50" y="680825"/>
            <a:ext cx="3135075" cy="18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 b="0" l="56916" r="0" t="74835"/>
          <a:stretch/>
        </p:blipFill>
        <p:spPr>
          <a:xfrm>
            <a:off x="2222671" y="2444423"/>
            <a:ext cx="4825282" cy="2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5812325" y="1011000"/>
            <a:ext cx="33315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/>
              <a:t>Patron de conception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/>
              <a:t>R</a:t>
            </a:r>
            <a:r>
              <a:rPr b="1" lang="fr" sz="1600"/>
              <a:t>estreindre l'instanciation</a:t>
            </a:r>
            <a:endParaRPr b="1" sz="1600"/>
          </a:p>
        </p:txBody>
      </p:sp>
      <p:sp>
        <p:nvSpPr>
          <p:cNvPr id="176" name="Google Shape;176;p26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Démarrer une campagne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DÉMARRER UNE CAMPAGNE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675" y="680825"/>
            <a:ext cx="3135075" cy="18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5621525" y="1011000"/>
            <a:ext cx="3522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/>
              <a:t>Patron de conception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/>
              <a:t>Restreindre l'instanciation</a:t>
            </a:r>
            <a:endParaRPr b="1" sz="1600"/>
          </a:p>
        </p:txBody>
      </p:sp>
      <p:sp>
        <p:nvSpPr>
          <p:cNvPr id="184" name="Google Shape;184;p27"/>
          <p:cNvSpPr txBox="1"/>
          <p:nvPr/>
        </p:nvSpPr>
        <p:spPr>
          <a:xfrm>
            <a:off x="2666675" y="2561875"/>
            <a:ext cx="61857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 BaseDeDonnees*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getInstance</a:t>
            </a:r>
            <a:r>
              <a:rPr lang="fr" sz="1200">
                <a:solidFill>
                  <a:srgbClr val="0055A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(QString type=</a:t>
            </a:r>
            <a:r>
              <a:rPr lang="fr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"QSQLITE"</a:t>
            </a:r>
            <a:r>
              <a:rPr lang="fr" sz="1200">
                <a:solidFill>
                  <a:srgbClr val="0055A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BaseDeDonnees* BaseDeDonnees::getInstance(QString type)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(baseDeDonnees == </a:t>
            </a:r>
            <a:r>
              <a:rPr lang="fr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baseDeDonnees = </a:t>
            </a:r>
            <a:r>
              <a:rPr lang="fr" sz="12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BaseDeDonnees(type);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nbAcces++;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fr" sz="12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baseDeDonnees;</a:t>
            </a:r>
            <a:b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Démarrer une campagne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VISUALISER L’ENVIRONNEMENT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5953" r="0" t="7407"/>
          <a:stretch/>
        </p:blipFill>
        <p:spPr>
          <a:xfrm>
            <a:off x="3073262" y="596700"/>
            <a:ext cx="4644974" cy="454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 b="0" l="28673" r="0" t="4379"/>
          <a:stretch/>
        </p:blipFill>
        <p:spPr>
          <a:xfrm>
            <a:off x="3364887" y="703937"/>
            <a:ext cx="4466225" cy="44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5">
            <a:alphaModFix/>
          </a:blip>
          <a:srcRect b="0" l="40568" r="0" t="23005"/>
          <a:stretch/>
        </p:blipFill>
        <p:spPr>
          <a:xfrm>
            <a:off x="3230013" y="616625"/>
            <a:ext cx="4592219" cy="45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6">
            <a:alphaModFix/>
          </a:blip>
          <a:srcRect b="0" l="36232" r="0" t="3493"/>
          <a:stretch/>
        </p:blipFill>
        <p:spPr>
          <a:xfrm>
            <a:off x="3779123" y="596700"/>
            <a:ext cx="3637752" cy="45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7">
            <a:alphaModFix/>
          </a:blip>
          <a:srcRect b="0" l="52770" r="0" t="46010"/>
          <a:stretch/>
        </p:blipFill>
        <p:spPr>
          <a:xfrm>
            <a:off x="2903220" y="616625"/>
            <a:ext cx="5489609" cy="45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Visualiser l’environnement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VISUALISER L’ENVIRONNEMENT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525" y="572700"/>
            <a:ext cx="5356125" cy="45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Visualiser l’environnement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VISUALISER L’ENVIRONNEMENT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84982" r="0" t="78326"/>
          <a:stretch/>
        </p:blipFill>
        <p:spPr>
          <a:xfrm>
            <a:off x="2317674" y="3163400"/>
            <a:ext cx="1484650" cy="1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123" y="906938"/>
            <a:ext cx="22002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5254525" y="1655900"/>
            <a:ext cx="3761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THREAD = FIL </a:t>
            </a:r>
            <a:r>
              <a:rPr b="1" lang="fr" sz="1800">
                <a:solidFill>
                  <a:srgbClr val="FF0000"/>
                </a:solidFill>
              </a:rPr>
              <a:t>D'EXÉCUTION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663" y="1175025"/>
            <a:ext cx="6921324" cy="17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3937525" y="3756075"/>
            <a:ext cx="52467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FF0000"/>
                </a:solidFill>
              </a:rPr>
              <a:t>Lancement du Thread :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void QThread::start (</a:t>
            </a:r>
            <a:r>
              <a:rPr b="1" lang="fr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b="1" lang="fr" u="sng">
                <a:solidFill>
                  <a:schemeClr val="hlink"/>
                </a:solidFill>
                <a:hlinkClick r:id="rId7"/>
              </a:rPr>
              <a:t>Priority</a:t>
            </a:r>
            <a:r>
              <a:rPr b="1" lang="fr">
                <a:solidFill>
                  <a:schemeClr val="dk1"/>
                </a:solidFill>
              </a:rPr>
              <a:t> priority = InheritPriority ) [slot]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Visualiser l’environnement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PILOTER LA </a:t>
            </a:r>
            <a:r>
              <a:rPr lang="fr"/>
              <a:t>CAMÉRA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25345" r="0" t="40055"/>
          <a:stretch/>
        </p:blipFill>
        <p:spPr>
          <a:xfrm>
            <a:off x="2522249" y="666575"/>
            <a:ext cx="6366513" cy="44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b="0" l="55952" r="0" t="70324"/>
          <a:stretch/>
        </p:blipFill>
        <p:spPr>
          <a:xfrm>
            <a:off x="2746927" y="1018550"/>
            <a:ext cx="5760275" cy="32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Piloter la caméra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331050" y="717825"/>
            <a:ext cx="6813000" cy="4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Piloter le </a:t>
            </a:r>
            <a:r>
              <a:rPr lang="fr" sz="2100">
                <a:solidFill>
                  <a:schemeClr val="dk1"/>
                </a:solidFill>
              </a:rPr>
              <a:t>robot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Récoltes d’échantillons (Bras articulé)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Visualisation de l’environnement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Prises mesures de l’environnement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Prises de photos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Archivage des mesures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fr" sz="2100">
                <a:solidFill>
                  <a:schemeClr val="dk1"/>
                </a:solidFill>
              </a:rPr>
              <a:t>Archivage des photos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Expression du besoin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PILOTER LA CAMÉRA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76" y="1297163"/>
            <a:ext cx="6926100" cy="254901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Piloter la caméra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PILOTER LA CAMÉRA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0" l="42166" r="0" t="46207"/>
          <a:stretch/>
        </p:blipFill>
        <p:spPr>
          <a:xfrm>
            <a:off x="2222675" y="632450"/>
            <a:ext cx="23907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870" y="744775"/>
            <a:ext cx="4286129" cy="20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475" y="2935325"/>
            <a:ext cx="2215500" cy="20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/>
        </p:nvSpPr>
        <p:spPr>
          <a:xfrm>
            <a:off x="2222675" y="3370825"/>
            <a:ext cx="5109000" cy="1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SIGNAL = axisRightXChanged(</a:t>
            </a:r>
            <a:r>
              <a:rPr lang="fr" sz="19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fr" sz="1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SIGNAL = axisRightYChanged(</a:t>
            </a:r>
            <a:r>
              <a:rPr lang="fr" sz="19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fr" sz="1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Piloter la caméra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PILOTER LA CAMÉRA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000" y="1323350"/>
            <a:ext cx="43719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2222675" y="750650"/>
            <a:ext cx="395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fr" sz="1500">
                <a:solidFill>
                  <a:schemeClr val="dk1"/>
                </a:solidFill>
              </a:rPr>
              <a:t>Protocole orienté ASCII</a:t>
            </a:r>
            <a:endParaRPr sz="1500"/>
          </a:p>
        </p:txBody>
      </p:sp>
      <p:sp>
        <p:nvSpPr>
          <p:cNvPr id="247" name="Google Shape;247;p34"/>
          <p:cNvSpPr txBox="1"/>
          <p:nvPr/>
        </p:nvSpPr>
        <p:spPr>
          <a:xfrm>
            <a:off x="2222675" y="2946350"/>
            <a:ext cx="6037500" cy="28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 de trame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DEP</a:t>
            </a:r>
            <a:r>
              <a:rPr lang="fr" sz="1100">
                <a:solidFill>
                  <a:schemeClr val="dk1"/>
                </a:solidFill>
              </a:rPr>
              <a:t> : Trame déplacement du robot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PUISSANCE</a:t>
            </a:r>
            <a:r>
              <a:rPr lang="fr" sz="1100">
                <a:solidFill>
                  <a:schemeClr val="dk1"/>
                </a:solidFill>
              </a:rPr>
              <a:t> : Puissance moteur exprimée en pourcentage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</a:t>
            </a:r>
            <a:r>
              <a:rPr lang="fr" sz="1100">
                <a:solidFill>
                  <a:schemeClr val="dk1"/>
                </a:solidFill>
              </a:rPr>
              <a:t> : Trame de pilotage de la caméra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BRAS</a:t>
            </a:r>
            <a:r>
              <a:rPr lang="fr" sz="1100">
                <a:solidFill>
                  <a:schemeClr val="dk1"/>
                </a:solidFill>
              </a:rPr>
              <a:t> : Trame de commande du bras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ORDRE</a:t>
            </a:r>
            <a:r>
              <a:rPr lang="fr" sz="1100">
                <a:solidFill>
                  <a:schemeClr val="dk1"/>
                </a:solidFill>
              </a:rPr>
              <a:t> : Trame de commande du bras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CAP</a:t>
            </a:r>
            <a:r>
              <a:rPr lang="fr" sz="1100">
                <a:solidFill>
                  <a:schemeClr val="dk1"/>
                </a:solidFill>
              </a:rPr>
              <a:t> : Trame d’état des capteurs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	- </a:t>
            </a: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TEL</a:t>
            </a:r>
            <a:r>
              <a:rPr lang="fr" sz="1100">
                <a:solidFill>
                  <a:schemeClr val="dk1"/>
                </a:solidFill>
              </a:rPr>
              <a:t>: Trame de télémétrie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Piloter la caméra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PILOTER LA CAMÉRA</a:t>
            </a:r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2222675" y="750650"/>
            <a:ext cx="395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fr" sz="1500">
                <a:solidFill>
                  <a:schemeClr val="dk1"/>
                </a:solidFill>
              </a:rPr>
              <a:t>Trame caméra</a:t>
            </a:r>
            <a:endParaRPr sz="1500"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700" y="1244650"/>
            <a:ext cx="6867299" cy="9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2222675" y="2212375"/>
            <a:ext cx="69213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</a:t>
            </a:r>
            <a:r>
              <a:rPr lang="fr">
                <a:solidFill>
                  <a:schemeClr val="dk1"/>
                </a:solidFill>
              </a:rPr>
              <a:t> : Trame de pilotage de la caméra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{G|D|0}</a:t>
            </a:r>
            <a:r>
              <a:rPr lang="fr">
                <a:solidFill>
                  <a:schemeClr val="dk1"/>
                </a:solidFill>
              </a:rPr>
              <a:t> : Axe X de déplacement (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</a:t>
            </a:r>
            <a:r>
              <a:rPr lang="fr">
                <a:solidFill>
                  <a:schemeClr val="dk1"/>
                </a:solidFill>
              </a:rPr>
              <a:t> = Gauche, 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</a:t>
            </a:r>
            <a:r>
              <a:rPr lang="fr">
                <a:solidFill>
                  <a:schemeClr val="dk1"/>
                </a:solidFill>
              </a:rPr>
              <a:t> = Droite, 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fr">
                <a:solidFill>
                  <a:schemeClr val="dk1"/>
                </a:solidFill>
              </a:rPr>
              <a:t> = Pas de déplacement)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{H|B|0}</a:t>
            </a:r>
            <a:r>
              <a:rPr lang="fr">
                <a:solidFill>
                  <a:schemeClr val="dk1"/>
                </a:solidFill>
              </a:rPr>
              <a:t> : Axe Y de déplacement (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fr">
                <a:solidFill>
                  <a:schemeClr val="dk1"/>
                </a:solidFill>
              </a:rPr>
              <a:t> = Haut, 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</a:t>
            </a:r>
            <a:r>
              <a:rPr lang="fr">
                <a:solidFill>
                  <a:schemeClr val="dk1"/>
                </a:solidFill>
              </a:rPr>
              <a:t> = Bas, </a:t>
            </a:r>
            <a:r>
              <a:rPr b="1" lang="f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fr">
                <a:solidFill>
                  <a:schemeClr val="dk1"/>
                </a:solidFill>
              </a:rPr>
              <a:t> = Pas de déplacement)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Piloter la caméra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ARCHIVER LES PHOTOS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23088" r="0" t="60342"/>
          <a:stretch/>
        </p:blipFill>
        <p:spPr>
          <a:xfrm>
            <a:off x="2375075" y="725100"/>
            <a:ext cx="6544326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Archiver les photos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</a:rPr>
              <a:t>  Test de validation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70" name="Google Shape;270;p37"/>
          <p:cNvGraphicFramePr/>
          <p:nvPr/>
        </p:nvGraphicFramePr>
        <p:xfrm>
          <a:off x="228387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{67A7C0A1-8C72-4A2F-9988-F30ACA414A3F}</a:tableStyleId>
              </a:tblPr>
              <a:tblGrid>
                <a:gridCol w="871725"/>
                <a:gridCol w="1296875"/>
                <a:gridCol w="2524550"/>
                <a:gridCol w="1427200"/>
                <a:gridCol w="741400"/>
              </a:tblGrid>
              <a:tr h="47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Classe 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Description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Test effectué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</a:rPr>
                        <a:t>Résultat attendu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00">
                          <a:solidFill>
                            <a:schemeClr val="dk1"/>
                          </a:solidFill>
                        </a:rPr>
                        <a:t>Résultat observé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77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Une campagne doit pouvoir être configuré et démarré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Saisie des informations propre à notre campagne et démarrage de celle-ci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La campagne démarre normalement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Visualiser les mesures des capteurs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Visualisation des données en direct à partir de l’IHM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Les données affichées sur l’IHM sont cohérentes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Visualiser l’environnement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Visualisation de l’environnement sur l’IHM à l”aide de la caméra embarqué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Le flux vidéo observé sur l’IHM est cohérent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06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Recevoir les données de télémétrie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Visualisation des données de télémétrie sur l’IHM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Les données de télémétrie sont cohérentes avec l’environnement actuel du robot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Prendre une photo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Prise d’une photo à l’aide du fonctionnalité de l’IHM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La photo récupéré est cohérente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81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Valide n°6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Archiver les photos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Enregistrement de la photo prise dans la base de données à l’aide d’une fonctionnalité de l’IHM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00">
                          <a:solidFill>
                            <a:schemeClr val="dk1"/>
                          </a:solidFill>
                        </a:rPr>
                        <a:t>Les données archivé sont correctement enregistré dans la base de données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487650"/>
            <a:ext cx="741400" cy="7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1280100"/>
            <a:ext cx="741400" cy="6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1920150"/>
            <a:ext cx="741400" cy="7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2633925"/>
            <a:ext cx="741400" cy="10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3702425"/>
            <a:ext cx="741400" cy="6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225" y="4332375"/>
            <a:ext cx="741400" cy="7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2222675" y="-75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12381" l="40156" r="24618" t="8753"/>
          <a:stretch/>
        </p:blipFill>
        <p:spPr>
          <a:xfrm>
            <a:off x="3495775" y="780650"/>
            <a:ext cx="4411252" cy="436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CONCLUSION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112275" y="0"/>
            <a:ext cx="70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CONTRAINTES TECHNIQUES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2381" l="40156" r="24618" t="8753"/>
          <a:stretch/>
        </p:blipFill>
        <p:spPr>
          <a:xfrm>
            <a:off x="2222675" y="780650"/>
            <a:ext cx="4411252" cy="43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099" y="880975"/>
            <a:ext cx="17811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4851" y="3056900"/>
            <a:ext cx="1598425" cy="15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STRUCTURELLE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3965" l="3325" r="4804" t="2506"/>
          <a:stretch/>
        </p:blipFill>
        <p:spPr>
          <a:xfrm>
            <a:off x="2222675" y="972150"/>
            <a:ext cx="6921299" cy="41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</a:t>
            </a:r>
            <a:r>
              <a:rPr b="1" lang="fr" sz="1200">
                <a:solidFill>
                  <a:srgbClr val="999999"/>
                </a:solidFill>
              </a:rPr>
              <a:t>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340000" y="1175075"/>
            <a:ext cx="2632800" cy="388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112275" y="0"/>
            <a:ext cx="70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DE </a:t>
            </a:r>
            <a:r>
              <a:rPr lang="fr"/>
              <a:t>DÉVELOPPEMENT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2222675" y="572700"/>
            <a:ext cx="6921300" cy="4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Environnement de développement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Qt Creator	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Gestionnaire de versions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 </a:t>
            </a:r>
            <a:r>
              <a:rPr b="1" lang="fr" sz="2000"/>
              <a:t>S</a:t>
            </a:r>
            <a:r>
              <a:rPr b="1" lang="fr" sz="2000"/>
              <a:t>ubversion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Logiciel de création de diagramme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Bouml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Générateur de documentation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Doxygen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200" y="1726375"/>
            <a:ext cx="1582000" cy="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438" y="2790425"/>
            <a:ext cx="789437" cy="78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425" y="3740121"/>
            <a:ext cx="2678175" cy="6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lt1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8300" y="301188"/>
            <a:ext cx="1933800" cy="16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75" y="572700"/>
            <a:ext cx="6921325" cy="45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406575" y="4570750"/>
            <a:ext cx="173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45F06"/>
                </a:solidFill>
              </a:rPr>
              <a:t>Bonnet Anthony</a:t>
            </a:r>
            <a:endParaRPr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F9000"/>
                </a:solidFill>
              </a:rPr>
              <a:t>Tenaille Servan</a:t>
            </a:r>
            <a:endParaRPr>
              <a:solidFill>
                <a:srgbClr val="BF9000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325" y="2093538"/>
            <a:ext cx="594360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013" y="1741113"/>
            <a:ext cx="55149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175" y="1236288"/>
            <a:ext cx="37719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9313" y="667675"/>
            <a:ext cx="31146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95600" y="3800388"/>
            <a:ext cx="33528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Répartition des tâches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3789" y="2521475"/>
            <a:ext cx="4760086" cy="11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COMPORTEMENT </a:t>
            </a:r>
            <a:r>
              <a:rPr lang="fr"/>
              <a:t>SYSTÈME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825" y="572700"/>
            <a:ext cx="3410850" cy="44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7075" y="572700"/>
            <a:ext cx="5783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075" y="1060488"/>
            <a:ext cx="57839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7075" y="1576688"/>
            <a:ext cx="57839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288" y="2254113"/>
            <a:ext cx="30575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8951" y="1924050"/>
            <a:ext cx="5720126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5738" y="2829450"/>
            <a:ext cx="28194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5599" y="1997650"/>
            <a:ext cx="5421050" cy="25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75150" y="3613238"/>
            <a:ext cx="23812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55758" y="3848088"/>
            <a:ext cx="5845493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ANALYSE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Comportement système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PARTIE PERSONNELLE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personnelles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2222675" y="756625"/>
            <a:ext cx="69213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b="1" lang="fr" sz="2000">
                <a:solidFill>
                  <a:schemeClr val="dk1"/>
                </a:solidFill>
              </a:rPr>
              <a:t>Itération numéro 1 :</a:t>
            </a:r>
            <a:endParaRPr b="1" sz="2000">
              <a:solidFill>
                <a:schemeClr val="dk1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fr" sz="1600">
                <a:solidFill>
                  <a:srgbClr val="FF0000"/>
                </a:solidFill>
              </a:rPr>
              <a:t>Prise en charge de la caméra</a:t>
            </a:r>
            <a:endParaRPr sz="1600">
              <a:solidFill>
                <a:schemeClr val="dk1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fr" sz="1600">
                <a:solidFill>
                  <a:srgbClr val="FF0000"/>
                </a:solidFill>
              </a:rPr>
              <a:t>Configurer la communication avec le rov</a:t>
            </a:r>
            <a:endParaRPr sz="1600">
              <a:solidFill>
                <a:srgbClr val="FF0000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fr" sz="1600">
                <a:solidFill>
                  <a:srgbClr val="FF9900"/>
                </a:solidFill>
              </a:rPr>
              <a:t>Visualiser l’environnement </a:t>
            </a:r>
            <a:endParaRPr sz="1600">
              <a:solidFill>
                <a:srgbClr val="FF99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b="1" lang="fr" sz="2000">
                <a:solidFill>
                  <a:schemeClr val="dk1"/>
                </a:solidFill>
              </a:rPr>
              <a:t>Itération numéro 2 :</a:t>
            </a:r>
            <a:endParaRPr b="1" sz="2000">
              <a:solidFill>
                <a:schemeClr val="dk1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fr" sz="1600">
                <a:solidFill>
                  <a:srgbClr val="FF0000"/>
                </a:solidFill>
              </a:rPr>
              <a:t>Prise en charge de la manette</a:t>
            </a:r>
            <a:endParaRPr sz="1600">
              <a:solidFill>
                <a:srgbClr val="FF0000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fr" sz="1600">
                <a:solidFill>
                  <a:srgbClr val="FF9900"/>
                </a:solidFill>
              </a:rPr>
              <a:t>Fabrication des trames de déplacement de la caméra</a:t>
            </a:r>
            <a:endParaRPr sz="1600">
              <a:solidFill>
                <a:srgbClr val="FF9900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fr" sz="1600">
                <a:solidFill>
                  <a:srgbClr val="FF9900"/>
                </a:solidFill>
              </a:rPr>
              <a:t>Prendre une photo</a:t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b="1" lang="fr" sz="2000">
                <a:solidFill>
                  <a:schemeClr val="dk1"/>
                </a:solidFill>
              </a:rPr>
              <a:t>Itération numéro 3 :</a:t>
            </a:r>
            <a:endParaRPr b="1" sz="2000">
              <a:solidFill>
                <a:schemeClr val="dk1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fr" sz="1600">
                <a:solidFill>
                  <a:srgbClr val="FF9900"/>
                </a:solidFill>
              </a:rPr>
              <a:t>Archivage des données</a:t>
            </a:r>
            <a:endParaRPr sz="1600">
              <a:solidFill>
                <a:srgbClr val="FF9900"/>
              </a:solidFill>
            </a:endParaRPr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600"/>
              <a:buChar char="●"/>
            </a:pPr>
            <a:r>
              <a:rPr lang="fr" sz="1600">
                <a:solidFill>
                  <a:srgbClr val="4A86E8"/>
                </a:solidFill>
              </a:rPr>
              <a:t>Configurer une campagne 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Tâches personnelles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IHM (maquette)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1908275" y="0"/>
            <a:ext cx="723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HOMME-MACHINE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850" y="839200"/>
            <a:ext cx="5734050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100" y="1261250"/>
            <a:ext cx="6735801" cy="29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7175" y="-75"/>
            <a:ext cx="2276700" cy="5143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ANALYSE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Expression du besoin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Contraintes techniques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Description structurelle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Ressource développement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Répartition des tâches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Comportement système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PARTIE PERSONNELLE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</a:t>
            </a:r>
            <a:r>
              <a:rPr b="1" lang="fr" sz="1200">
                <a:solidFill>
                  <a:srgbClr val="999999"/>
                </a:solidFill>
              </a:rPr>
              <a:t>Tâches personnelles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FFFF"/>
                </a:solidFill>
              </a:rPr>
              <a:t>  IHM (maquette)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Architecture logicielle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Démarrer une campagne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Visualiser l’environnement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Piloter la caméra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  Archiver les photos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999999"/>
                </a:solidFill>
              </a:rPr>
              <a:t>  Test de validation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999999"/>
                </a:solidFill>
              </a:rPr>
              <a:t>CONCLUSION</a:t>
            </a:r>
            <a:endParaRPr b="1" sz="12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